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326" r:id="rId5"/>
    <p:sldId id="1324" r:id="rId6"/>
    <p:sldId id="1345" r:id="rId7"/>
    <p:sldId id="1346" r:id="rId8"/>
    <p:sldId id="1314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13DA5"/>
    <a:srgbClr val="0070C0"/>
    <a:srgbClr val="FAA61A"/>
    <a:srgbClr val="290AD9"/>
    <a:srgbClr val="A50022"/>
    <a:srgbClr val="70BF54"/>
    <a:srgbClr val="00B5D5"/>
    <a:srgbClr val="36B5C5"/>
    <a:srgbClr val="007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0"/>
    <p:restoredTop sz="93197"/>
  </p:normalViewPr>
  <p:slideViewPr>
    <p:cSldViewPr snapToGrid="0" snapToObjects="1" showGuides="1">
      <p:cViewPr varScale="1">
        <p:scale>
          <a:sx n="90" d="100"/>
          <a:sy n="90" d="100"/>
        </p:scale>
        <p:origin x="195" y="33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over" userId="ddda4342-5361-46c7-9e97-6d1bc11a3d1b" providerId="ADAL" clId="{FCB1F4F0-083E-465D-B870-0BDEFDA3B2D7}"/>
    <pc:docChg chg="undo custSel modSld">
      <pc:chgData name="Brian Cover" userId="ddda4342-5361-46c7-9e97-6d1bc11a3d1b" providerId="ADAL" clId="{FCB1F4F0-083E-465D-B870-0BDEFDA3B2D7}" dt="2023-05-29T13:03:48.140" v="228" actId="6549"/>
      <pc:docMkLst>
        <pc:docMk/>
      </pc:docMkLst>
      <pc:sldChg chg="modSp mod">
        <pc:chgData name="Brian Cover" userId="ddda4342-5361-46c7-9e97-6d1bc11a3d1b" providerId="ADAL" clId="{FCB1F4F0-083E-465D-B870-0BDEFDA3B2D7}" dt="2023-05-29T13:03:48.140" v="228" actId="6549"/>
        <pc:sldMkLst>
          <pc:docMk/>
          <pc:sldMk cId="1466623680" sldId="1324"/>
        </pc:sldMkLst>
        <pc:spChg chg="mod">
          <ac:chgData name="Brian Cover" userId="ddda4342-5361-46c7-9e97-6d1bc11a3d1b" providerId="ADAL" clId="{FCB1F4F0-083E-465D-B870-0BDEFDA3B2D7}" dt="2023-05-29T13:03:48.140" v="228" actId="6549"/>
          <ac:spMkLst>
            <pc:docMk/>
            <pc:sldMk cId="1466623680" sldId="1324"/>
            <ac:spMk id="2" creationId="{01498EB4-4ECC-C831-FD3B-686D5252F5E7}"/>
          </ac:spMkLst>
        </pc:spChg>
      </pc:sldChg>
      <pc:sldChg chg="modSp mod">
        <pc:chgData name="Brian Cover" userId="ddda4342-5361-46c7-9e97-6d1bc11a3d1b" providerId="ADAL" clId="{FCB1F4F0-083E-465D-B870-0BDEFDA3B2D7}" dt="2023-05-29T06:25:55.396" v="16" actId="20577"/>
        <pc:sldMkLst>
          <pc:docMk/>
          <pc:sldMk cId="848427124" sldId="1326"/>
        </pc:sldMkLst>
        <pc:spChg chg="mod">
          <ac:chgData name="Brian Cover" userId="ddda4342-5361-46c7-9e97-6d1bc11a3d1b" providerId="ADAL" clId="{FCB1F4F0-083E-465D-B870-0BDEFDA3B2D7}" dt="2023-05-29T06:25:55.396" v="16" actId="20577"/>
          <ac:spMkLst>
            <pc:docMk/>
            <pc:sldMk cId="848427124" sldId="1326"/>
            <ac:spMk id="3" creationId="{B03144F4-5698-74E7-D66F-4371DD61C451}"/>
          </ac:spMkLst>
        </pc:spChg>
      </pc:sldChg>
      <pc:sldChg chg="modSp mod">
        <pc:chgData name="Brian Cover" userId="ddda4342-5361-46c7-9e97-6d1bc11a3d1b" providerId="ADAL" clId="{FCB1F4F0-083E-465D-B870-0BDEFDA3B2D7}" dt="2023-05-29T11:39:19.928" v="48" actId="108"/>
        <pc:sldMkLst>
          <pc:docMk/>
          <pc:sldMk cId="2333650882" sldId="1346"/>
        </pc:sldMkLst>
        <pc:spChg chg="mod">
          <ac:chgData name="Brian Cover" userId="ddda4342-5361-46c7-9e97-6d1bc11a3d1b" providerId="ADAL" clId="{FCB1F4F0-083E-465D-B870-0BDEFDA3B2D7}" dt="2023-05-29T11:39:19.928" v="48" actId="108"/>
          <ac:spMkLst>
            <pc:docMk/>
            <pc:sldMk cId="2333650882" sldId="1346"/>
            <ac:spMk id="2" creationId="{01498EB4-4ECC-C831-FD3B-686D5252F5E7}"/>
          </ac:spMkLst>
        </pc:spChg>
        <pc:spChg chg="mod">
          <ac:chgData name="Brian Cover" userId="ddda4342-5361-46c7-9e97-6d1bc11a3d1b" providerId="ADAL" clId="{FCB1F4F0-083E-465D-B870-0BDEFDA3B2D7}" dt="2023-05-29T06:20:15.608" v="14" actId="20577"/>
          <ac:spMkLst>
            <pc:docMk/>
            <pc:sldMk cId="2333650882" sldId="1346"/>
            <ac:spMk id="8" creationId="{B5BC377C-C613-578C-AFA6-04181F81FE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29/05/2023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8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"/>
            <a:ext cx="9695699" cy="68580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03144F4-5698-74E7-D66F-4371DD61C451}"/>
              </a:ext>
            </a:extLst>
          </p:cNvPr>
          <p:cNvSpPr/>
          <p:nvPr/>
        </p:nvSpPr>
        <p:spPr>
          <a:xfrm>
            <a:off x="937397" y="1209621"/>
            <a:ext cx="10317204" cy="8389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600" dirty="0">
                <a:solidFill>
                  <a:srgbClr val="005BAA"/>
                </a:solidFill>
                <a:cs typeface="Calibri" panose="020F0502020204030204" pitchFamily="34" charset="0"/>
              </a:rPr>
              <a:t>Amendments to the Terms of Reference of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2600" dirty="0">
                <a:solidFill>
                  <a:srgbClr val="005BAA"/>
                </a:solidFill>
                <a:cs typeface="Calibri" panose="020F0502020204030204" pitchFamily="34" charset="0"/>
              </a:rPr>
              <a:t>the Financial Advisory Committee (FINAC)</a:t>
            </a:r>
            <a:endParaRPr lang="en-US" sz="2600" dirty="0">
              <a:solidFill>
                <a:srgbClr val="005BAA"/>
              </a:solidFill>
              <a:cs typeface="Calibri" panose="020F0502020204030204" pitchFamily="34" charset="0"/>
              <a:sym typeface="Montserrat-Regular"/>
            </a:endParaRP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-1" y="2292606"/>
            <a:ext cx="12191999" cy="80021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  <a:t>Cg-19/Doc. 5(3)</a:t>
            </a:r>
            <a:b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</a:br>
            <a: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  <a:t>30 May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1" y="3859872"/>
            <a:ext cx="4498857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83789"/>
              </p:ext>
            </p:extLst>
          </p:nvPr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FINAC Terms of Reference defined in Resolution 39 (Cg-XV)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FINAC-42 proposed amendment to </a:t>
            </a:r>
            <a:r>
              <a:rPr lang="en-US" sz="2400" dirty="0" err="1"/>
              <a:t>ToRs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EC-76 recommended Congress to amend the </a:t>
            </a:r>
            <a:r>
              <a:rPr lang="en-US" sz="2400" dirty="0" err="1"/>
              <a:t>ToRs</a:t>
            </a:r>
            <a:r>
              <a:rPr lang="en-US" sz="2400" dirty="0"/>
              <a:t> to include the following in the functions of FINAC: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Advise on other financial matters related to administration and human resources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Advise on audit and oversight matters, such as the status and progress of actions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Consider the reports of the Joint Inspection Unit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Additional request during Cg-19 to add the reports of Internal Oversight Office</a:t>
            </a:r>
          </a:p>
        </p:txBody>
      </p:sp>
    </p:spTree>
    <p:extLst>
      <p:ext uri="{BB962C8B-B14F-4D97-AF65-F5344CB8AC3E}">
        <p14:creationId xmlns:p14="http://schemas.microsoft.com/office/powerpoint/2010/main" val="14666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FINAC Recommendation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400" b="1" i="1" dirty="0"/>
              <a:t>Recommendation 6:</a:t>
            </a:r>
          </a:p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endParaRPr lang="en-US" sz="2400" b="1" i="1" dirty="0"/>
          </a:p>
          <a:p>
            <a:pPr marL="0" indent="0">
              <a:buNone/>
            </a:pPr>
            <a:r>
              <a:rPr lang="en-GB" sz="2400" dirty="0"/>
              <a:t>“That Congress adopts draft Resolution 5(3)/1 (Cg-19) – Amendments to the Terms of Reference of the Financial Advisory Committee”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09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Resolution 5(3)/1 (Cg-19) 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532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b="1" dirty="0"/>
              <a:t>Decides </a:t>
            </a:r>
            <a:r>
              <a:rPr lang="en-US" dirty="0"/>
              <a:t>to maintain the Financial Advisory Committee with [updated] Terms of reference: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Functions:</a:t>
            </a:r>
            <a:endParaRPr lang="en-US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r>
              <a:rPr lang="en-GB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(a)	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To advise on the adequacy of the linkage between results-based budget and the WMO Strategic Plan; </a:t>
            </a:r>
            <a:endParaRPr lang="en-US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r>
              <a:rPr lang="en-GB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(b)	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To advise on the adequacy of regular and extrabudgetary resource allocations against expected results; </a:t>
            </a:r>
            <a:endParaRPr lang="en-US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r>
              <a:rPr lang="en-GB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(c)	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To advise on financial matters, such as proportional contributions, Financial Regulations and any surplus</a:t>
            </a:r>
            <a:r>
              <a:rPr lang="en-GB" i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u="dash" dirty="0">
                <a:solidFill>
                  <a:srgbClr val="008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and other financial matters related to administration and human resources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r>
              <a:rPr lang="en-GB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(d)	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To advise on the overall budget level, taking into account issues of affordability and sustainability;</a:t>
            </a:r>
            <a:endParaRPr lang="en-US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r>
              <a:rPr lang="en-GB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(e)	</a:t>
            </a:r>
            <a:r>
              <a:rPr lang="en-GB" u="dash" dirty="0">
                <a:solidFill>
                  <a:srgbClr val="008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To advise on audit and oversight matters, such as the status and progress of actions;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r>
              <a:rPr lang="en-GB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(f)	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To consider the reports of the External Auditor, the Audit </a:t>
            </a:r>
            <a:r>
              <a:rPr lang="en-GB" u="dash" dirty="0">
                <a:solidFill>
                  <a:srgbClr val="008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and Oversight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Committee, </a:t>
            </a:r>
            <a:r>
              <a:rPr lang="en-GB" u="dash" dirty="0">
                <a:solidFill>
                  <a:srgbClr val="008000"/>
                </a:solidFill>
                <a:cs typeface="Arial" panose="020B0604020202020204" pitchFamily="34" charset="0"/>
              </a:rPr>
              <a:t>the Internal Oversight Office, th</a:t>
            </a:r>
            <a:r>
              <a:rPr lang="en-GB" u="dash" dirty="0">
                <a:solidFill>
                  <a:srgbClr val="008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e Joint Inspection Unit</a:t>
            </a:r>
            <a:r>
              <a:rPr lang="en-GB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and other relevant bodies as necessary in the deliberation of these functions;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4" y="1143716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5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523_WMO 150y_PPT templatev2" id="{9FAF83C7-33A7-F541-9838-B433706C4E45}" vid="{9D941852-903D-EF44-AFCD-EE179D86D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C8B6D-2F97-4544-9458-F7C2FD0C8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0FF1A-30F6-4355-BF92-D2C6860E048B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04082013-c614-43e8-8f56-8882751e3115"/>
    <ds:schemaRef ds:uri="e1ea5536-24b9-4260-9b17-7e1470af8550"/>
  </ds:schemaRefs>
</ds:datastoreItem>
</file>

<file path=customXml/itemProps3.xml><?xml version="1.0" encoding="utf-8"?>
<ds:datastoreItem xmlns:ds="http://schemas.openxmlformats.org/officeDocument/2006/customXml" ds:itemID="{FEB2A295-B17B-4C28-B408-916BCB4C37C3}"/>
</file>

<file path=docProps/app.xml><?xml version="1.0" encoding="utf-8"?>
<Properties xmlns="http://schemas.openxmlformats.org/officeDocument/2006/extended-properties" xmlns:vt="http://schemas.openxmlformats.org/officeDocument/2006/docPropsVTypes">
  <Template>240523_WMO 150y_PPT templatev2</Template>
  <TotalTime>17</TotalTime>
  <Words>324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Verdana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Cover</dc:creator>
  <cp:lastModifiedBy>Brian Cover</cp:lastModifiedBy>
  <cp:revision>2</cp:revision>
  <dcterms:created xsi:type="dcterms:W3CDTF">2023-05-29T06:05:11Z</dcterms:created>
  <dcterms:modified xsi:type="dcterms:W3CDTF">2023-05-29T13:03:55Z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